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7"/>
  </p:handoutMasterIdLst>
  <p:sldIdLst>
    <p:sldId id="256" r:id="rId3"/>
    <p:sldId id="260" r:id="rId4"/>
    <p:sldId id="257" r:id="rId6"/>
    <p:sldId id="291" r:id="rId7"/>
    <p:sldId id="266" r:id="rId8"/>
    <p:sldId id="261" r:id="rId9"/>
    <p:sldId id="262" r:id="rId10"/>
    <p:sldId id="263" r:id="rId11"/>
    <p:sldId id="264" r:id="rId12"/>
    <p:sldId id="267" r:id="rId13"/>
    <p:sldId id="286" r:id="rId14"/>
    <p:sldId id="271" r:id="rId15"/>
    <p:sldId id="272" r:id="rId16"/>
    <p:sldId id="268" r:id="rId17"/>
    <p:sldId id="269" r:id="rId18"/>
    <p:sldId id="270" r:id="rId19"/>
    <p:sldId id="287" r:id="rId20"/>
    <p:sldId id="288" r:id="rId21"/>
    <p:sldId id="292" r:id="rId22"/>
    <p:sldId id="289" r:id="rId23"/>
    <p:sldId id="293" r:id="rId24"/>
    <p:sldId id="294" r:id="rId25"/>
    <p:sldId id="259" r:id="rId2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r>
              <a:rPr lang="ru-RU" altLang="ru-RU"/>
              <a:t>За короткое время достичь своей цели.</a:t>
            </a:r>
            <a:endParaRPr lang="ru-RU" altLang="ru-RU"/>
          </a:p>
          <a:p>
            <a:r>
              <a:rPr lang="ru-RU" altLang="ru-RU"/>
              <a:t>Обычно считается, что в случае ПО есть два способа повысить эффективность обучения </a:t>
            </a:r>
            <a:endParaRPr lang="ru-RU" altLang="ru-RU"/>
          </a:p>
          <a:p>
            <a:r>
              <a:rPr lang="ru-RU" altLang="ru-RU">
                <a:sym typeface="+mn-ea"/>
              </a:rPr>
              <a:t>■</a:t>
            </a:r>
            <a:r>
              <a:rPr lang="en-US" altLang="ru-RU">
                <a:sym typeface="+mn-ea"/>
              </a:rPr>
              <a:t> </a:t>
            </a:r>
            <a:r>
              <a:rPr lang="ru-RU" altLang="ru-RU"/>
              <a:t>общая «понятность» системы</a:t>
            </a:r>
            <a:endParaRPr lang="ru-RU" altLang="ru-RU"/>
          </a:p>
          <a:p>
            <a:r>
              <a:rPr lang="ru-RU" altLang="ru-RU"/>
              <a:t>■ обучающие материалы.</a:t>
            </a:r>
            <a:endParaRPr lang="ru-RU" alt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r>
              <a:rPr lang="ru-RU" altLang="en-US"/>
              <a:t>Типология средств обучения</a:t>
            </a:r>
            <a:endParaRPr lang="ru-RU" altLang="en-US"/>
          </a:p>
          <a:p>
            <a:r>
              <a:rPr lang="ru-RU" altLang="en-US"/>
              <a:t>1. Печатные (учебники2.</a:t>
            </a:r>
            <a:endParaRPr lang="ru-RU" altLang="en-US"/>
          </a:p>
          <a:p>
            <a:r>
              <a:rPr lang="ru-RU" altLang="en-US"/>
              <a:t>и учебные пособия,</a:t>
            </a:r>
            <a:endParaRPr lang="ru-RU" altLang="en-US"/>
          </a:p>
          <a:p>
            <a:r>
              <a:rPr lang="ru-RU" altLang="en-US"/>
              <a:t>рабочие тетради и т.д)</a:t>
            </a:r>
            <a:endParaRPr lang="ru-RU" altLang="en-US"/>
          </a:p>
          <a:p>
            <a:r>
              <a:rPr lang="ru-RU" altLang="en-US"/>
              <a:t>4. Демонстрационные</a:t>
            </a:r>
            <a:endParaRPr lang="ru-RU" altLang="en-US"/>
          </a:p>
          <a:p>
            <a:r>
              <a:rPr lang="ru-RU" altLang="en-US"/>
              <a:t>(муляжи, макеты,</a:t>
            </a:r>
            <a:endParaRPr lang="ru-RU" altLang="en-US"/>
          </a:p>
          <a:p>
            <a:r>
              <a:rPr lang="ru-RU" altLang="en-US"/>
              <a:t>стенды, модели в разрезе, модели</a:t>
            </a:r>
            <a:endParaRPr lang="ru-RU" altLang="en-US"/>
          </a:p>
          <a:p>
            <a:r>
              <a:rPr lang="ru-RU" altLang="en-US"/>
              <a:t>Аудиовизуальные (слайды, слайд- фильмы, видеофильмы образовательные, учебные кинофильмы, учебные фильмы на цифровых носителях (Video-CD, DVD, BlueRay. HDVD и т.п.)</a:t>
            </a:r>
            <a:endParaRPr lang="ru-RU" altLang="en-US"/>
          </a:p>
          <a:p>
            <a:r>
              <a:rPr lang="ru-RU" altLang="en-US"/>
              <a:t>3. Наглядные</a:t>
            </a:r>
            <a:endParaRPr lang="ru-RU" altLang="en-US"/>
          </a:p>
          <a:p>
            <a:r>
              <a:rPr lang="ru-RU" altLang="en-US"/>
              <a:t>плоскостные (плакаты, карты настенные, иллюстрации настенные, магнитные доски)</a:t>
            </a:r>
            <a:endParaRPr lang="ru-RU" altLang="en-US"/>
          </a:p>
          <a:p>
            <a:r>
              <a:rPr lang="ru-RU" altLang="en-US"/>
              <a:t>5. Учебные приборы и приспособления для учебных экспериментов</a:t>
            </a:r>
            <a:endParaRPr lang="ru-RU" altLang="en-US"/>
          </a:p>
          <a:p>
            <a:r>
              <a:rPr lang="ru-RU" altLang="en-US"/>
              <a:t>демонстрационные)</a:t>
            </a:r>
            <a:endParaRPr lang="ru-RU" altLang="en-US"/>
          </a:p>
          <a:p>
            <a:r>
              <a:rPr lang="ru-RU" altLang="en-US"/>
              <a:t>6. Графические средства (схемы, рисунки, чертежи)</a:t>
            </a:r>
            <a:endParaRPr lang="ru-RU" altLang="en-US"/>
          </a:p>
          <a:p>
            <a:r>
              <a:rPr lang="ru-RU" altLang="en-US"/>
              <a:t>7. Дидактический материал (карточки- задания, перфокарты, карточки самоконтроля, карты пооперационного контроля, образцы поузловой обработки, технологические карты, инструкционные карты)</a:t>
            </a:r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r>
              <a:rPr lang="ru-RU" altLang="en-US"/>
              <a:t>Программирование как нельзя лучше подтверждает правильность этого изречения: разработчики ежедневно модифицируют, адаптируют, дорабатывают и даже перерабатывают свои системы. Еще один аспект, который отличает разработку программного обеспечения ото всех остальных направлений деятельности, — большая свобода действий, ограниченная лишь техническими возможностями информационных систем.</a:t>
            </a:r>
            <a:endParaRPr lang="ru-R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r>
              <a:rPr lang="ru-RU" altLang="en-US"/>
              <a:t>1.  У инженера должна быть вся важная информация о системе.</a:t>
            </a:r>
            <a:endParaRPr lang="ru-RU" altLang="en-US"/>
          </a:p>
          <a:p>
            <a:r>
              <a:rPr lang="ru-RU" altLang="en-US"/>
              <a:t>2.  Исходный код не должен содержать слишком много ненужной информации, в которой пользователь может захлебнуться.</a:t>
            </a:r>
            <a:endParaRPr lang="ru-RU" altLang="en-US"/>
          </a:p>
          <a:p>
            <a:r>
              <a:rPr lang="ru-RU" altLang="en-US"/>
              <a:t>3. Открытость. Это такой метод представления программы, который позволяет человеку понять ее в результате чтения кода.</a:t>
            </a:r>
            <a:endParaRPr lang="ru-RU" altLang="en-US"/>
          </a:p>
          <a:p>
            <a:r>
              <a:rPr lang="ru-RU" altLang="en-US"/>
              <a:t>4. Структурированность.  В структурированной системе должны присутствовать перекрестные ссылки, чтобы инженеру не составляло труда найти нужную информацию.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Независимо от причин, сложный код труднее понять и при необходимости изменить. Эта проблема усугубляется потерей интеллектуального потенциала в связи с текучестью кадров.</a:t>
            </a:r>
            <a:endParaRPr lang="ru-R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r>
              <a:rPr lang="ru-RU" altLang="en-US"/>
              <a:t>Головач В. В. Дизайн пользовательского интерфейса</a:t>
            </a:r>
            <a:endParaRPr lang="ru-RU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Одним словом - НАГЛЯДНОСТЬ</a:t>
            </a:r>
            <a:endParaRPr lang="en-US"/>
          </a:p>
          <a:p>
            <a:r>
              <a:rPr lang="en-US"/>
              <a:t>Аффорданс — это свойство или функция объекта, которая подсказывает, что с ним можно сделать.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8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://lic82nn.ru/about/logistical-support/sredstva-obucheniya-i-vospitaniya.php#:~:text=%D0%A1%D1%80%D0%B5%D0%B4%D1%81%D1%82%D0%B2%D0%BE%20%D0%BE%D0%B1%D1%83%D1%87%D0%B5%D0%BD%D0%B8%D1%8F%20%E2%80%93%20%D1%80%D0%B0%D0%B7%D0%BD%D0%BE%D0%BE%D0%B1%D1%80%D0%B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27050"/>
            <a:ext cx="9820275" cy="5005705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70000"/>
              </a:lnSpc>
            </a:pP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Средства обучения. Понятность системы. Ментальная модель. Метафора. Понятность системы. Аффорданс (наглядность). Стандарт. Типы обучающих материалов. Среды передачи обучающих материалов. Спиральность подсказки. </a:t>
            </a:r>
            <a:endParaRPr lang="en-US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566660" y="5532755"/>
            <a:ext cx="4625340" cy="1655445"/>
          </a:xfrm>
        </p:spPr>
        <p:txBody>
          <a:bodyPr/>
          <a:lstStyle/>
          <a:p>
            <a:pPr algn="r"/>
            <a:r>
              <a:rPr lang="ru-RU"/>
              <a:t>Абдурахмонов Самандар</a:t>
            </a:r>
            <a:endParaRPr lang="ru-RU"/>
          </a:p>
          <a:p>
            <a:pPr algn="r"/>
            <a:r>
              <a:rPr lang="ru-RU"/>
              <a:t>Камолидинов Асадбек</a:t>
            </a:r>
            <a:endParaRPr lang="ru-RU"/>
          </a:p>
          <a:p>
            <a:pPr algn="r"/>
            <a:r>
              <a:rPr lang="en-US" altLang="ru-RU"/>
              <a:t>655-20</a:t>
            </a:r>
            <a:endParaRPr lang="en-US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1176655"/>
            <a:ext cx="12191365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Мета́фора </a:t>
            </a:r>
            <a:endParaRPr 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sz="4000"/>
              <a:t>(др.-греч. μεταφορά «перенос; переносное значение») — слов, овыражение (или кнопка), употребляемое в переносном значении, в основе которого лежит сравнение предмета или явления с каким-либо другим на основании их общего признака. </a:t>
            </a:r>
            <a:endParaRPr lang="en-US"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77390" y="0"/>
            <a:ext cx="8236585" cy="6817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altLang="ru-RU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А</a:t>
            </a:r>
            <a:r>
              <a:rPr lang="ru-RU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ффорданс</a:t>
            </a:r>
            <a:endParaRPr lang="ru-RU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(от англ. afford — «быть в состоянии»), — термин из психологии восприятия и проектирования человеко-компьютерного взаимодействия.</a:t>
            </a:r>
            <a:r>
              <a:rPr lang="en-US" altLang="ru-RU"/>
              <a:t> Он означает, что у объекта или среды есть свойства, которые позволяют производить с ним какие-либо действия.</a:t>
            </a:r>
            <a:endParaRPr lang="en-US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5469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6977" t="31081" r="19866" b="3299"/>
          <a:stretch>
            <a:fillRect/>
          </a:stretch>
        </p:blipFill>
        <p:spPr>
          <a:xfrm>
            <a:off x="0" y="258445"/>
            <a:ext cx="6985000" cy="469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90" y="4356735"/>
            <a:ext cx="6086475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52337" t="26660" r="3885" b="2816"/>
          <a:stretch>
            <a:fillRect/>
          </a:stretch>
        </p:blipFill>
        <p:spPr>
          <a:xfrm>
            <a:off x="647700" y="1852930"/>
            <a:ext cx="4107180" cy="496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7796" t="31525" r="1946" b="39691"/>
          <a:stretch>
            <a:fillRect/>
          </a:stretch>
        </p:blipFill>
        <p:spPr>
          <a:xfrm>
            <a:off x="5280660" y="2458720"/>
            <a:ext cx="6149340" cy="32975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Станда́рт </a:t>
            </a:r>
            <a:endParaRPr 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189355"/>
            <a:ext cx="10515600" cy="4351338"/>
          </a:xfrm>
        </p:spPr>
        <p:txBody>
          <a:bodyPr>
            <a:normAutofit fontScale="90000" lnSpcReduction="10000"/>
          </a:bodyPr>
          <a:p>
            <a:r>
              <a:rPr lang="en-US" sz="4400"/>
              <a:t>(от англ. standard) — нормативный технический документ, устанавливающий нормы, правила, требования к объекту стандартизации.</a:t>
            </a:r>
            <a:endParaRPr lang="en-US" sz="4400"/>
          </a:p>
          <a:p>
            <a:r>
              <a:rPr lang="en-US" sz="4400"/>
              <a:t>Cамый мощный, но зато и самый ненадежный Стандарт</a:t>
            </a:r>
            <a:endParaRPr lang="en-US" sz="4400"/>
          </a:p>
          <a:p>
            <a:r>
              <a:rPr lang="en-US" sz="4400"/>
              <a:t>способ обучения, а именно стандарт.</a:t>
            </a:r>
            <a:endParaRPr lang="en-US" sz="4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0" y="5793740"/>
            <a:ext cx="127635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Типы обучающих материалов</a:t>
            </a:r>
            <a:endParaRPr 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81125"/>
            <a:ext cx="10515600" cy="5049520"/>
          </a:xfrm>
        </p:spPr>
        <p:txBody>
          <a:bodyPr>
            <a:noAutofit/>
          </a:bodyPr>
          <a:p>
            <a:r>
              <a:rPr 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Базовая справка </a:t>
            </a:r>
            <a:r>
              <a:rPr lang="en-US"/>
              <a:t>объясняет пользователю сущность и назначение системы. Обычно должна сработать только один раз, объясняя пользователю, зачем система нужна.</a:t>
            </a:r>
            <a:endParaRPr lang="en-US"/>
          </a:p>
          <a:p>
            <a:r>
              <a:rPr lang="en-US" b="1"/>
              <a:t>Обзорная справка</a:t>
            </a:r>
            <a:r>
              <a:rPr lang="en-US"/>
              <a:t> рекламирует пользователю функции системы.</a:t>
            </a:r>
            <a:endParaRPr lang="en-US"/>
          </a:p>
          <a:p>
            <a:r>
              <a:rPr lang="en-US" b="1"/>
              <a:t>Справка предметной области</a:t>
            </a:r>
            <a:r>
              <a:rPr lang="en-US"/>
              <a:t> отвечает на вопрос «Как сделать хорошо?»</a:t>
            </a:r>
            <a:endParaRPr lang="en-US"/>
          </a:p>
          <a:p>
            <a:r>
              <a:rPr lang="en-US" b="1"/>
              <a:t>Процедурная справка</a:t>
            </a:r>
            <a:r>
              <a:rPr lang="en-US"/>
              <a:t> отвечает на вопрос «Как это сделать?».</a:t>
            </a:r>
            <a:endParaRPr lang="en-US"/>
          </a:p>
          <a:p>
            <a:r>
              <a:rPr lang="en-US" b="1"/>
              <a:t>Справка состояния</a:t>
            </a:r>
            <a:r>
              <a:rPr lang="en-US"/>
              <a:t> отвечает на вопрос «Что происходит в настоящий момент?». 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/>
              <a:t>Сообщения об ошибках.</a:t>
            </a:r>
            <a:endParaRPr lang="en-US" b="1"/>
          </a:p>
          <a:p>
            <a:r>
              <a:rPr lang="en-US" b="1"/>
              <a:t>Бумажная книга.</a:t>
            </a:r>
            <a:endParaRPr lang="en-US" b="1"/>
          </a:p>
          <a:p>
            <a:r>
              <a:rPr lang="en-US" b="1"/>
              <a:t>Справочная карта.</a:t>
            </a:r>
            <a:endParaRPr lang="en-US" b="1"/>
          </a:p>
          <a:p>
            <a:r>
              <a:rPr lang="en-US" b="1"/>
              <a:t>Структурированная электронная документация.</a:t>
            </a:r>
            <a:endParaRPr lang="en-US" b="1"/>
          </a:p>
          <a:p>
            <a:r>
              <a:rPr lang="en-US" b="1"/>
              <a:t>Фрагменты пространства интерфейса, показывающие справочную информацию.</a:t>
            </a:r>
            <a:endParaRPr lang="en-US" b="1"/>
          </a:p>
          <a:p>
            <a:r>
              <a:rPr lang="en-US" b="1"/>
              <a:t>Всплывающие подсказки</a:t>
            </a:r>
            <a:endParaRPr lang="en-US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3430" y="2578735"/>
            <a:ext cx="5068570" cy="404241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Средства обучения.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584960"/>
            <a:ext cx="7400925" cy="4592320"/>
          </a:xfrm>
        </p:spPr>
        <p:txBody>
          <a:bodyPr>
            <a:normAutofit fontScale="80000"/>
          </a:bodyPr>
          <a:p>
            <a:r>
              <a:rPr lang="ru-RU" altLang="en-US" sz="4400"/>
              <a:t>Средство обучения – разнообразнейшие материалы и «орудие» учебного процесса, благодаря использованию которых более успешно и за рационально сокращенное время достигаются поставленные цели обучения.</a:t>
            </a:r>
            <a:endParaRPr lang="ru-RU" altLang="en-US" sz="4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4660" y="1584325"/>
            <a:ext cx="8742045" cy="4794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" y="0"/>
            <a:ext cx="5669915" cy="1584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11760"/>
            <a:ext cx="10515600" cy="1325563"/>
          </a:xfrm>
        </p:spPr>
        <p:txBody>
          <a:bodyPr/>
          <a:p>
            <a:r>
              <a:rPr lang="en-US"/>
              <a:t>Спиральность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127760"/>
            <a:ext cx="10515600" cy="6132830"/>
          </a:xfrm>
        </p:spPr>
        <p:txBody>
          <a:bodyPr>
            <a:noAutofit/>
          </a:bodyPr>
          <a:p>
            <a:r>
              <a:rPr lang="en-US"/>
              <a:t>В отличие от художественной литературы, справочные системы </a:t>
            </a:r>
            <a:r>
              <a:rPr lang="en-US" i="1"/>
              <a:t>не предназначены для того, чтобы приносить удовольствие,</a:t>
            </a:r>
            <a:r>
              <a:rPr lang="en-US"/>
              <a:t> более того, поскольку пользователи обращаются к справочной системе при возникновении проблем, можно смело сказать, что использование справочной системы всегда воспринимается негативно. Таким образом, следует всемерно сокращать объем справочной системы, чтобы тем самым сократить длительность неудовольствия. </a:t>
            </a:r>
            <a:r>
              <a:rPr lang="en-US" b="1"/>
              <a:t>К сожалению, сокращение объема не приводит к полному счастью, поскольку при малом объеме справочной системы возрастает риск того, что пользователи не найдут в ней ответы на свои вопросы. </a:t>
            </a:r>
            <a:r>
              <a:rPr lang="en-US"/>
              <a:t>Куда никинь – всюду клин.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Спиральность</a:t>
            </a:r>
            <a:endParaRPr 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sz="3600"/>
              <a:t>Есть, однако, исключительно эффективный метод решения этой проблемы: так называемые спиральные тексты. Идея заключается в следующем. При возникновении вопроса пользователь получает только чрезвычайно сжатый, но ограниченный ответ (1-3 предложения).</a:t>
            </a:r>
            <a:endParaRPr lang="en-US"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Литература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ru-RU" altLang="en-US">
                <a:hlinkClick r:id="rId1"/>
              </a:rPr>
              <a:t>http://lic82nn.ru/about/logistical-support/sredstva-obucheniya-i-vospitaniya.php</a:t>
            </a:r>
            <a:endParaRPr lang="ru-RU" altLang="en-US">
              <a:hlinkClick r:id="rId1"/>
            </a:endParaRPr>
          </a:p>
          <a:p>
            <a:r>
              <a:rPr lang="ru-RU" altLang="en-US"/>
              <a:t>https://rgmk.altai.muzkult.ru/media/2018/07/29/1226692787/image_image_2326613.gif</a:t>
            </a:r>
            <a:endParaRPr lang="ru-RU" altLang="en-US"/>
          </a:p>
          <a:p>
            <a:r>
              <a:rPr lang="ru-RU" altLang="en-US"/>
              <a:t>Яндекс Картинки</a:t>
            </a:r>
            <a:endParaRPr lang="ru-RU" altLang="en-US"/>
          </a:p>
          <a:p>
            <a:r>
              <a:rPr lang="ru-RU" altLang="en-US"/>
              <a:t>https://habr.com/ru/company/otus/blog/529622/</a:t>
            </a:r>
            <a:endParaRPr lang="ru-RU" altLang="en-US"/>
          </a:p>
          <a:p>
            <a:r>
              <a:rPr lang="ru-RU" altLang="en-US"/>
              <a:t>https://studfile.net/preview/952362/page:7/</a:t>
            </a:r>
            <a:endParaRPr lang="ru-RU" altLang="en-US"/>
          </a:p>
          <a:p>
            <a:r>
              <a:rPr lang="ru-RU" altLang="en-US"/>
              <a:t>https://medium.com/@akadiyala/role-of-affordances-in-digital-transformation-and-internet-of-things-fa2896970480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14300"/>
            <a:ext cx="3457575" cy="3310890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80" y="39370"/>
            <a:ext cx="3917950" cy="261239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85" y="4664075"/>
            <a:ext cx="3290570" cy="2193925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7700" y="2272665"/>
            <a:ext cx="5181600" cy="345630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7155" y="5132705"/>
            <a:ext cx="2279015" cy="2171065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965950" y="2412365"/>
            <a:ext cx="3755390" cy="3176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297680" y="258445"/>
            <a:ext cx="7660640" cy="637730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761740" cy="4716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3885"/>
            <a:ext cx="4464685" cy="24441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ru-RU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понятность</a:t>
            </a:r>
            <a:endParaRPr lang="ru-RU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515600" cy="4351655"/>
          </a:xfrm>
        </p:spPr>
        <p:txBody>
          <a:bodyPr>
            <a:normAutofit lnSpcReduction="20000"/>
          </a:bodyPr>
          <a:p>
            <a:r>
              <a:rPr lang="ru-RU" altLang="en-US"/>
              <a:t> — разборчивость, ясность, вразумительность, отчётливость, внятность, доходчивость, доступность, общепонятность, удобопонятность, общедоступность; справедливость, толковость, удобоваримость, популярность, прозрачность, объяснимость, очевидность</a:t>
            </a:r>
            <a:endParaRPr lang="ru-RU" altLang="en-US"/>
          </a:p>
          <a:p>
            <a:r>
              <a:rPr lang="en-US" altLang="ru-RU"/>
              <a:t>Викисловарь))</a:t>
            </a:r>
            <a:endParaRPr lang="en-US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Понятность системы</a:t>
            </a:r>
            <a:endParaRPr lang="ru-RU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5033010"/>
          </a:xfrm>
        </p:spPr>
        <p:txBody>
          <a:bodyPr>
            <a:noAutofit/>
          </a:bodyPr>
          <a:p>
            <a:r>
              <a:rPr lang="ru-RU" altLang="en-US" sz="3600"/>
              <a:t> — это то ее свойство, благодаря которому инженеру не составит труда в ней разобраться. Чем понятнее система, тем проще инженерам вносить в нее изменения, которые будут вести себя предсказуемо и не сделают систему уязвимой.</a:t>
            </a:r>
            <a:endParaRPr lang="ru-RU" altLang="en-US" sz="3600"/>
          </a:p>
          <a:p>
            <a:r>
              <a:rPr lang="ru-RU" altLang="en-US" sz="3600"/>
              <a:t>2500 лет назад Гераклит сказал: «Все течет, все меняется».</a:t>
            </a:r>
            <a:endParaRPr lang="ru-RU" altLang="en-US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499110" y="1414780"/>
            <a:ext cx="10939780" cy="4762500"/>
          </a:xfrm>
        </p:spPr>
        <p:txBody>
          <a:bodyPr>
            <a:noAutofit/>
          </a:bodyPr>
          <a:p>
            <a:r>
              <a:rPr lang="ru-RU" altLang="en-US" sz="3600"/>
              <a:t>Однако часто на нашем пути к реализации этого мощнейшего потенциала возникает неожиданное препятствие — ограничены наши знания о собственных разработках. Приложения становятся все </a:t>
            </a:r>
            <a:r>
              <a:rPr lang="ru-RU" altLang="en-US" sz="3600" b="1"/>
              <a:t>сложнее</a:t>
            </a:r>
            <a:r>
              <a:rPr lang="ru-RU" altLang="en-US" sz="3600"/>
              <a:t>, над ними трудятся все больше разработчиков, и поддерживать понятность программного обеспечения становится нелегко. В результате проекты рушатся, как Вавилонская башня.</a:t>
            </a:r>
            <a:endParaRPr lang="ru-RU" altLang="en-US"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ru-RU" altLang="en-US" sz="4000"/>
              <a:t>Опираясь на эту аналогию, можно сказать, что система является понятной, если она отвечает следующим критериям.</a:t>
            </a:r>
            <a:endParaRPr lang="ru-RU" altLang="en-US" sz="4000"/>
          </a:p>
          <a:p>
            <a:pPr marL="571500" indent="-571500">
              <a:buFont typeface="Arial" panose="02080604020202020204" pitchFamily="34" charset="0"/>
              <a:buChar char="•"/>
            </a:pPr>
            <a:r>
              <a:rPr lang="ru-RU" altLang="en-US" sz="3600"/>
              <a:t>Завершенность.</a:t>
            </a:r>
            <a:endParaRPr lang="ru-RU" altLang="en-US" sz="3600"/>
          </a:p>
          <a:p>
            <a:pPr marL="571500" indent="-571500">
              <a:buFont typeface="Arial" panose="02080604020202020204" pitchFamily="34" charset="0"/>
              <a:buChar char="•"/>
            </a:pPr>
            <a:r>
              <a:rPr lang="ru-RU" altLang="en-US" sz="3600"/>
              <a:t>Компактность</a:t>
            </a:r>
            <a:r>
              <a:rPr lang="en-US" altLang="ru-RU" sz="3600"/>
              <a:t>.</a:t>
            </a:r>
            <a:endParaRPr lang="en-US" altLang="ru-RU" sz="3600"/>
          </a:p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altLang="ru-RU" sz="3600"/>
              <a:t>Открытость.</a:t>
            </a:r>
            <a:endParaRPr lang="en-US" altLang="ru-RU" sz="3600"/>
          </a:p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altLang="ru-RU" sz="3600"/>
              <a:t>Структурированность.</a:t>
            </a:r>
            <a:endParaRPr lang="en-US" altLang="ru-RU"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Ментальные модели</a:t>
            </a:r>
            <a:endParaRPr lang="ru-RU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— основанные на предыдущем опыте идеи, стратегии, способы понимания, существующие в уме человека и направляющие его действия. Ментальные модели используются для объяснения причин и следствий, а также придания смысла жизненному опыту.</a:t>
            </a:r>
            <a:endParaRPr lang="ru-RU" altLang="en-US"/>
          </a:p>
          <a:p>
            <a:r>
              <a:rPr lang="ru-RU" altLang="en-US"/>
              <a:t>При этом необязательно точно понимать сущность происхо#</a:t>
            </a:r>
            <a:endParaRPr lang="ru-RU" altLang="en-US"/>
          </a:p>
          <a:p>
            <a:r>
              <a:rPr lang="ru-RU" altLang="en-US"/>
              <a:t>дящих в системе процессов, более того, необязательно понимать их</a:t>
            </a:r>
            <a:endParaRPr lang="ru-RU" altLang="en-US"/>
          </a:p>
          <a:p>
            <a:r>
              <a:rPr lang="ru-RU" altLang="en-US"/>
              <a:t>правильно. </a:t>
            </a:r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4565</Words>
  <Application>WPS Presentation</Application>
  <PresentationFormat>宽屏</PresentationFormat>
  <Paragraphs>81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SimSun</vt:lpstr>
      <vt:lpstr>Wingdings</vt:lpstr>
      <vt:lpstr>Nimbus Roman No9 L</vt:lpstr>
      <vt:lpstr>Calibri Light</vt:lpstr>
      <vt:lpstr>DejaVu Sans</vt:lpstr>
      <vt:lpstr>Microsoft YaHei</vt:lpstr>
      <vt:lpstr>Droid Sans Fallback</vt:lpstr>
      <vt:lpstr>Arial Unicode MS</vt:lpstr>
      <vt:lpstr>Calibri</vt:lpstr>
      <vt:lpstr>Microsoft YaHei</vt:lpstr>
      <vt:lpstr>OpenSymbol</vt:lpstr>
      <vt:lpstr>C059</vt:lpstr>
      <vt:lpstr>Office Theme</vt:lpstr>
      <vt:lpstr>Средства обучения. Понятность системы. Ментальная модель. Метафора. Понятность системы. Аффорданс (наглядность). Стандарт. Типы обучающих материалов. Среды передачи обучающих материалов. Спиральность подсказки. </vt:lpstr>
      <vt:lpstr>Средства обучения.</vt:lpstr>
      <vt:lpstr>PowerPoint 演示文稿</vt:lpstr>
      <vt:lpstr>PowerPoint 演示文稿</vt:lpstr>
      <vt:lpstr>понятность</vt:lpstr>
      <vt:lpstr>Понятность системы</vt:lpstr>
      <vt:lpstr>PowerPoint 演示文稿</vt:lpstr>
      <vt:lpstr>PowerPoint 演示文稿</vt:lpstr>
      <vt:lpstr>Ментальные модели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Литература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asf</cp:lastModifiedBy>
  <cp:revision>5</cp:revision>
  <dcterms:created xsi:type="dcterms:W3CDTF">2022-11-28T19:37:28Z</dcterms:created>
  <dcterms:modified xsi:type="dcterms:W3CDTF">2022-11-28T19:37:28Z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